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73" r:id="rId3"/>
    <p:sldMasterId id="2147483675" r:id="rId4"/>
  </p:sldMasterIdLst>
  <p:sldIdLst>
    <p:sldId id="295" r:id="rId5"/>
    <p:sldId id="284" r:id="rId6"/>
    <p:sldId id="288" r:id="rId7"/>
    <p:sldId id="256" r:id="rId8"/>
    <p:sldId id="263" r:id="rId9"/>
    <p:sldId id="257" r:id="rId10"/>
    <p:sldId id="265" r:id="rId11"/>
    <p:sldId id="266" r:id="rId12"/>
    <p:sldId id="259" r:id="rId13"/>
    <p:sldId id="261" r:id="rId14"/>
    <p:sldId id="267" r:id="rId15"/>
    <p:sldId id="262" r:id="rId16"/>
    <p:sldId id="260" r:id="rId17"/>
    <p:sldId id="272" r:id="rId18"/>
    <p:sldId id="273" r:id="rId19"/>
    <p:sldId id="268" r:id="rId20"/>
    <p:sldId id="269" r:id="rId21"/>
    <p:sldId id="274" r:id="rId22"/>
    <p:sldId id="275" r:id="rId23"/>
    <p:sldId id="264" r:id="rId24"/>
    <p:sldId id="270" r:id="rId25"/>
    <p:sldId id="271" r:id="rId26"/>
    <p:sldId id="296" r:id="rId27"/>
    <p:sldId id="29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3175" y="1786"/>
            <a:ext cx="12188825" cy="685621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3"/>
            <a:ext cx="12192000" cy="6868633"/>
          </a:xfrm>
          <a:prstGeom prst="rect">
            <a:avLst/>
          </a:prstGeom>
        </p:spPr>
      </p:pic>
      <p:pic>
        <p:nvPicPr>
          <p:cNvPr id="23" name="Zástupný symbol pro obsah 4">
            <a:extLst>
              <a:ext uri="{FF2B5EF4-FFF2-40B4-BE49-F238E27FC236}">
                <a16:creationId xmlns:a16="http://schemas.microsoft.com/office/drawing/2014/main" id="{C4522337-7922-401D-AE8F-D3715F565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9" t="37102" r="248"/>
          <a:stretch/>
        </p:blipFill>
        <p:spPr>
          <a:xfrm>
            <a:off x="-15963" y="-15240"/>
            <a:ext cx="12207963" cy="61112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05.08.2019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ál 12"/>
          <p:cNvSpPr/>
          <p:nvPr userDrawn="1"/>
        </p:nvSpPr>
        <p:spPr>
          <a:xfrm rot="757428">
            <a:off x="513628" y="3593761"/>
            <a:ext cx="1883940" cy="1883940"/>
          </a:xfrm>
          <a:prstGeom prst="ellipse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 defTabSz="914400"/>
            <a:r>
              <a:rPr lang="cs-CZ" sz="7200" dirty="0">
                <a:solidFill>
                  <a:prstClr val="white"/>
                </a:solidFill>
              </a:rPr>
              <a:t>Ahoj!</a:t>
            </a: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-104" r="16617" b="53399"/>
          <a:stretch/>
        </p:blipFill>
        <p:spPr>
          <a:xfrm>
            <a:off x="0" y="-10633"/>
            <a:ext cx="12191999" cy="685339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2612571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programu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05.08.2019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43" y="994848"/>
            <a:ext cx="3239913" cy="2149167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0" y="0"/>
            <a:ext cx="12188825" cy="685621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74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12188825" cy="6856214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B3FA942-437A-45EE-A4E4-8FA9F157555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05.08.2019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3611A2-3367-4E74-B6D8-C392B7815CA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B3FA942-437A-45EE-A4E4-8FA9F157555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05.08.2019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3611A2-3367-4E74-B6D8-C392B7815CA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B3FA942-437A-45EE-A4E4-8FA9F157555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05.08.2019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3611A2-3367-4E74-B6D8-C392B7815CA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8aBZZnv6y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solarsystem.nasa.gov/resources/696/from-a-million-miles-away-moon-crossing-face-of-earth/" TargetMode="External"/><Relationship Id="rId13" Type="http://schemas.openxmlformats.org/officeDocument/2006/relationships/hyperlink" Target="https://www.needpix.com/photo/165878/tyrannosaurus-rex-dinosaur-reptile-jurassic-park-jurassic-age-dragon-digital-artwork-computer-graphic-fantasy" TargetMode="External"/><Relationship Id="rId3" Type="http://schemas.openxmlformats.org/officeDocument/2006/relationships/hyperlink" Target="https://www.nasa.gov/images/content/556861main_jupiter-2-lg.jpg" TargetMode="External"/><Relationship Id="rId7" Type="http://schemas.openxmlformats.org/officeDocument/2006/relationships/hyperlink" Target="https://spaceplace.nasa.gov/comet-ocean/en/" TargetMode="External"/><Relationship Id="rId12" Type="http://schemas.openxmlformats.org/officeDocument/2006/relationships/hyperlink" Target="https://upload.wikimedia.org/wikipedia/commons/d/d4/Tiktaalik_NT_small.jpg" TargetMode="External"/><Relationship Id="rId17" Type="http://schemas.openxmlformats.org/officeDocument/2006/relationships/hyperlink" Target="https://www.youtube.com/watch?v=z8aBZZnv6y8" TargetMode="External"/><Relationship Id="rId2" Type="http://schemas.openxmlformats.org/officeDocument/2006/relationships/hyperlink" Target="https://pxhere.com/cs/photo/1359703" TargetMode="External"/><Relationship Id="rId16" Type="http://schemas.openxmlformats.org/officeDocument/2006/relationships/hyperlink" Target="https://upload.wikimedia.org/wikipedia/commons/3/33/Diorama_of_a_Cincinnatian_seafloor_(Late_Ordovician)_(44702899525).jpg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lunarscience.nasa.gov/wp-content/uploads/2013/05/751783main_pia17016-43_946-710.jpg" TargetMode="External"/><Relationship Id="rId11" Type="http://schemas.openxmlformats.org/officeDocument/2006/relationships/hyperlink" Target="https://upload.wikimedia.org/wikipedia/commons/d/d7/Diorama_of_a_Devonian_seafloor_-_corals,_fenestrate_bryozoan,_trilobite_2_(44741820465).jpg" TargetMode="External"/><Relationship Id="rId5" Type="http://schemas.openxmlformats.org/officeDocument/2006/relationships/hyperlink" Target="https://www.nasa.gov/images/content/381357main_image_1454_1024-768.jpg" TargetMode="External"/><Relationship Id="rId15" Type="http://schemas.openxmlformats.org/officeDocument/2006/relationships/hyperlink" Target="https://upload.wikimedia.org/wikipedia/commons/5/53/Miocene.jpg" TargetMode="External"/><Relationship Id="rId10" Type="http://schemas.openxmlformats.org/officeDocument/2006/relationships/hyperlink" Target="https://upload.wikimedia.org/wikipedia/commons/1/1b/Stromatolites_in_Sharkbay.jpg" TargetMode="External"/><Relationship Id="rId4" Type="http://schemas.openxmlformats.org/officeDocument/2006/relationships/hyperlink" Target="https://www.jpl.nasa.gov/spaceimages/images/largesize/PIA10118_hires.jpg" TargetMode="External"/><Relationship Id="rId9" Type="http://schemas.openxmlformats.org/officeDocument/2006/relationships/hyperlink" Target="https://solarsystem.nasa.gov/resources/678/our-solar-system-artists-concept/" TargetMode="External"/><Relationship Id="rId14" Type="http://schemas.openxmlformats.org/officeDocument/2006/relationships/hyperlink" Target="https://www.nasa.gov/images/content/504775main_Massive_Impact-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1621" y="580445"/>
            <a:ext cx="974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Návod, jak prezentaci používat 	                    Tato stránka se při prohlížení prezentace nezobrazuje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41621" y="956804"/>
            <a:ext cx="100424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– před začátkem hodiny učitel pustí prezentaci, aby zjistil její ovládání</a:t>
            </a:r>
          </a:p>
          <a:p>
            <a:endParaRPr lang="cs-CZ" sz="1600" dirty="0"/>
          </a:p>
          <a:p>
            <a:r>
              <a:rPr lang="cs-CZ" sz="1600" dirty="0"/>
              <a:t>– učitel spustí promítání prezentace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3 – přečtení hlavního sdělení, diskuse nad sdělením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4 – učitel může rozvést teorie vzniku života na Zemi dle svého uvážení</a:t>
            </a:r>
          </a:p>
          <a:p>
            <a:endParaRPr lang="cs-CZ" sz="1600" dirty="0"/>
          </a:p>
          <a:p>
            <a:r>
              <a:rPr lang="cs-CZ" sz="1600" dirty="0"/>
              <a:t>– kvízové otázky slide 7, 10, 16, 20:</a:t>
            </a:r>
          </a:p>
          <a:p>
            <a:r>
              <a:rPr lang="cs-CZ" sz="1600" dirty="0"/>
              <a:t>při přečtení otázky dojde k hlasování, učitel vždy nejdříve klikne na odpověď ANO – na dalším snímku se ukáže, jak by byl vývoj ovlivněn, kliknutím ZPĚT se dostane na původní </a:t>
            </a:r>
            <a:r>
              <a:rPr lang="cs-CZ" sz="1600" dirty="0" err="1"/>
              <a:t>slide</a:t>
            </a:r>
            <a:r>
              <a:rPr lang="cs-CZ" sz="1600" dirty="0"/>
              <a:t>, klik na odpověď NE – opět důsledek děje, co by se stalo v historii vývoje Země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13 Sluneční soustava – kamenné planety (Merkur, Venuše, Země, Mars)</a:t>
            </a:r>
          </a:p>
          <a:p>
            <a:r>
              <a:rPr lang="cs-CZ" sz="1600" dirty="0"/>
              <a:t>					     – plynné planety (Jupiter, Saturn, Uran, Neptun)</a:t>
            </a:r>
          </a:p>
          <a:p>
            <a:r>
              <a:rPr lang="cs-CZ" sz="1600" dirty="0"/>
              <a:t>					      (učitel upozorní děti, že vzdálenosti planet od Slunce jsou na obrázku nesprávně, jde 					       jen o ilustrační obrázek)</a:t>
            </a:r>
          </a:p>
          <a:p>
            <a:r>
              <a:rPr lang="cs-CZ" sz="1600" dirty="0"/>
              <a:t>					     – Země se nachází v pořadí jako 3. planeta od Slunce, leží v obyvatelné zóně </a:t>
            </a:r>
          </a:p>
          <a:p>
            <a:r>
              <a:rPr lang="cs-CZ" sz="1600" dirty="0"/>
              <a:t>					       s příznivými podmínkami pro život</a:t>
            </a:r>
          </a:p>
          <a:p>
            <a:r>
              <a:rPr lang="cs-CZ" sz="1600" dirty="0"/>
              <a:t>					     – odkaz na video s pohybem planet ve Sluneční soustavě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14 – na obrázku stromatolity – nejstarší zkameněliny bochníkovitého tvaru, jsou tvořeny povlaky kalu, který se dostal na povrch porostů sinic nebo bakterií v bezkyslíkatém prostředí v mělkých oblastech moří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18 – devonská </a:t>
            </a:r>
            <a:r>
              <a:rPr lang="cs-CZ" sz="1600" dirty="0" err="1"/>
              <a:t>nozdratá</a:t>
            </a:r>
            <a:r>
              <a:rPr lang="cs-CZ" sz="1600" dirty="0"/>
              <a:t> ryba </a:t>
            </a:r>
            <a:r>
              <a:rPr lang="cs-CZ" sz="1600" dirty="0" err="1"/>
              <a:t>Tiktaalik</a:t>
            </a:r>
            <a:r>
              <a:rPr lang="cs-CZ" sz="1600" dirty="0"/>
              <a:t> – spojovací článek mezi rybami a obratlovci, kteří obydleli souš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slide</a:t>
            </a:r>
            <a:r>
              <a:rPr lang="cs-CZ" sz="1600" dirty="0"/>
              <a:t> 23 – otázka do diskuse</a:t>
            </a:r>
          </a:p>
        </p:txBody>
      </p:sp>
    </p:spTree>
    <p:extLst>
      <p:ext uri="{BB962C8B-B14F-4D97-AF65-F5344CB8AC3E}">
        <p14:creationId xmlns:p14="http://schemas.microsoft.com/office/powerpoint/2010/main" val="398793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F1213-DD7F-4AB1-9F96-9AFD7AB1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823274" cy="1608124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Na zemi míří miliony komet (Před 3,9 mld. let)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EBF287D-87EA-49EB-82AE-8090E53D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5" y="2251587"/>
            <a:ext cx="4106635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Chcete srážkám zabránit?</a:t>
            </a:r>
          </a:p>
          <a:p>
            <a:r>
              <a:rPr lang="cs-CZ" sz="2400" dirty="0">
                <a:latin typeface="Franklin Gothic Book" panose="020B0503020102020204" pitchFamily="34" charset="0"/>
                <a:hlinkClick r:id="rId3" action="ppaction://hlinksldjump"/>
              </a:rPr>
              <a:t>ANO</a:t>
            </a:r>
            <a:endParaRPr lang="cs-CZ" sz="2400" dirty="0">
              <a:latin typeface="Franklin Gothic Book" panose="020B0503020102020204" pitchFamily="34" charset="0"/>
            </a:endParaRPr>
          </a:p>
          <a:p>
            <a:r>
              <a:rPr lang="cs-CZ" sz="2400" dirty="0">
                <a:latin typeface="Franklin Gothic Book" panose="020B0503020102020204" pitchFamily="34" charset="0"/>
                <a:hlinkClick r:id="rId4" action="ppaction://hlinksldjump"/>
              </a:rPr>
              <a:t>NE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1A0B9794-A51D-49BC-BCC6-D8CA136E9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2" r="31868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6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CB3369-CEDD-4818-9AD6-6E0A669E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Zabránili jste vzniku života na zemi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4DB0D5-0E78-4012-865E-11005AC62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408919" cy="3649133"/>
          </a:xfrm>
        </p:spPr>
        <p:txBody>
          <a:bodyPr/>
          <a:lstStyle/>
          <a:p>
            <a:r>
              <a:rPr lang="cs-CZ" sz="2400" dirty="0">
                <a:latin typeface="Franklin Gothic Book" panose="020B0503020102020204" pitchFamily="34" charset="0"/>
              </a:rPr>
              <a:t>Komety a asteroidy přinesly na naši planetu většinu vody, kterou dnes na Zemi máme.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Komety s sebou navíc nesou látky, které mohou vytvořit zárodky života.</a:t>
            </a:r>
          </a:p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  <a:hlinkClick r:id="rId2" action="ppaction://hlinksldjump"/>
              </a:rPr>
              <a:t>ZPĚT</a:t>
            </a:r>
            <a:endParaRPr lang="cs-CZ" sz="2400" dirty="0">
              <a:latin typeface="Franklin Gothic Book" panose="020B05030201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975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98698-6F61-48DE-8A5C-7A833A8BA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A země má vodu!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4D5A02-2F68-42FA-B2E3-D0690F5A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život může začít…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3EC28F4B-0A04-4638-9499-45259E424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 r="-2" b="2727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313273-612A-4DAC-8ACF-E4E7D003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Sluneční soustava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9A1DE5-DA54-42B9-A7B5-49107AE5A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297602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Země je ve vhodné vzdálenosti od Slunce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má přijatelné podmínky pro život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C4522337-7922-401D-AE8F-D3715F565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19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168131" y="5357806"/>
            <a:ext cx="1700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9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0601E-55A5-4B8C-B4DF-52DC0E27C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258" y="88291"/>
            <a:ext cx="4448114" cy="1608124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KYSLÍK V ATMOSFÉŘE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E3BD75-71EE-4523-97B7-A36C69E5D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990914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před 3,5 mld. let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sinice díky fotosyntéze vyrobily na naší planetě kyslík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bez nich by neexistovaly žádné složitější formy života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život začíná ve vodě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803E2E67-4507-40AE-A175-93B8AC87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" r="16257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6EBFC-6316-4F2F-8651-32099C0A6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4036634" cy="1608124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V PRVOHORNÍM MOŘI TO ŽIJE!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C22DCBF-01B6-4B6E-A04F-26DC4004E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43423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3 mld. let čekáme na rozmanitý život </a:t>
            </a:r>
            <a:br>
              <a:rPr lang="cs-CZ" sz="2400" dirty="0">
                <a:latin typeface="Franklin Gothic Book" panose="020B0503020102020204" pitchFamily="34" charset="0"/>
              </a:rPr>
            </a:br>
            <a:r>
              <a:rPr lang="cs-CZ" sz="2400" dirty="0">
                <a:latin typeface="Franklin Gothic Book" panose="020B0503020102020204" pitchFamily="34" charset="0"/>
              </a:rPr>
              <a:t>v oceánech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před 540 miliony lety ožily v prvohorách (v kambriu) oceány rozmanitými organismy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6FF2C7F6-772D-47E8-AF04-3334EA09D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7" r="3413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29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3FD1A-B5AA-43A7-915B-58DA8601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05" y="609600"/>
            <a:ext cx="10131425" cy="1456267"/>
          </a:xfrm>
        </p:spPr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Může již život vylézt z vody na souš? </a:t>
            </a:r>
            <a:br>
              <a:rPr lang="cs-CZ" dirty="0">
                <a:latin typeface="Franklin Gothic Book" panose="020B0503020102020204" pitchFamily="34" charset="0"/>
              </a:rPr>
            </a:br>
            <a:r>
              <a:rPr lang="cs-CZ" dirty="0">
                <a:latin typeface="Franklin Gothic Book" panose="020B0503020102020204" pitchFamily="34" charset="0"/>
              </a:rPr>
              <a:t>(před 540 mil. lety)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C8B89E-FD63-468D-82AA-0B6AA0421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  <a:hlinkClick r:id="rId2" action="ppaction://hlinksldjump"/>
              </a:rPr>
              <a:t>ANO</a:t>
            </a:r>
            <a:endParaRPr lang="cs-CZ" sz="2400" dirty="0">
              <a:latin typeface="Franklin Gothic Book" panose="020B0503020102020204" pitchFamily="34" charset="0"/>
            </a:endParaRPr>
          </a:p>
          <a:p>
            <a:r>
              <a:rPr lang="cs-CZ" sz="2400" dirty="0">
                <a:latin typeface="Franklin Gothic Book" panose="020B0503020102020204" pitchFamily="34" charset="0"/>
                <a:hlinkClick r:id="rId3" action="ppaction://hlinksldjump"/>
              </a:rPr>
              <a:t>NE</a:t>
            </a:r>
            <a:endParaRPr lang="cs-CZ" sz="2400" dirty="0">
              <a:latin typeface="Franklin Gothic Book" panose="020B0503020102020204" pitchFamily="34" charset="0"/>
            </a:endParaRPr>
          </a:p>
        </p:txBody>
      </p:sp>
      <p:pic>
        <p:nvPicPr>
          <p:cNvPr id="1028" name="Picture 4" descr="https://upload.wikimedia.org/wikipedia/commons/3/33/Diorama_of_a_Cincinnatian_seafloor_%28Late_Ordovician%29_%2844702899525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64" y="2168500"/>
            <a:ext cx="7588730" cy="453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266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99414-474D-48FC-B6BC-6FCA465FC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Franklin Gothic Book" panose="020B0503020102020204" pitchFamily="34" charset="0"/>
              </a:rPr>
              <a:t>BOhužel</a:t>
            </a:r>
            <a:endParaRPr lang="cs-CZ" dirty="0">
              <a:latin typeface="Franklin Gothic Book" panose="020B05030201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68BF30-E90F-417D-875A-2A465C4B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363199" cy="3649133"/>
          </a:xfrm>
        </p:spPr>
        <p:txBody>
          <a:bodyPr/>
          <a:lstStyle/>
          <a:p>
            <a:r>
              <a:rPr lang="cs-CZ" sz="2400" dirty="0">
                <a:latin typeface="Franklin Gothic Book" panose="020B0503020102020204" pitchFamily="34" charset="0"/>
              </a:rPr>
              <a:t>Tvor byl zabit nebezpečným zářením ze Slunce.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Země ještě nemá ozónovou vrstvu, která by ho před tímto zářením ochránila.</a:t>
            </a:r>
          </a:p>
          <a:p>
            <a:pPr marL="0" indent="0">
              <a:buNone/>
            </a:pPr>
            <a:endParaRPr lang="cs-CZ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  <a:hlinkClick r:id="rId2" action="ppaction://hlinksldjump"/>
              </a:rPr>
              <a:t>ZPĚT</a:t>
            </a:r>
            <a:endParaRPr lang="cs-CZ" sz="2400" dirty="0">
              <a:latin typeface="Franklin Gothic Book" panose="020B05030201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505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62D6B-8540-4CF5-B576-CD0DCF2C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500" dirty="0">
                <a:latin typeface="Franklin Gothic Book" panose="020B0503020102020204" pitchFamily="34" charset="0"/>
              </a:rPr>
              <a:t>Máte pravdu, na to musíme počkat dalších přibližně 150 milionů let.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12A2169-99E2-47F6-8AAE-74D6E86D2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pak došlo k rozvoji života na souši (během prvohor)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55D35E0B-7FBF-4153-A122-5D2230F8A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8" r="578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59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E0DDEB-CD1B-49A6-890D-B856BD3A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latin typeface="Franklin Gothic Book" panose="020B0503020102020204" pitchFamily="34" charset="0"/>
              </a:rPr>
              <a:t>V druhohorách vládli planetě 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45E772-215E-4310-91A3-153F3888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(před 230 mil. lety)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460BC31B-CEA2-48FE-8877-1C5A31785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4" r="19246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0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Objevujeme a prožíváme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471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A19F1-8C82-4484-9906-B7DF32A7E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4219802" cy="1608124"/>
          </a:xfrm>
        </p:spPr>
        <p:txBody>
          <a:bodyPr>
            <a:noAutofit/>
          </a:bodyPr>
          <a:lstStyle/>
          <a:p>
            <a:r>
              <a:rPr lang="cs-CZ" sz="2800" dirty="0">
                <a:latin typeface="Franklin Gothic Book" panose="020B0503020102020204" pitchFamily="34" charset="0"/>
              </a:rPr>
              <a:t>desetikilometrový asteroid míří na zemi – Před 66 miliony lety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3809F2-1EFE-498C-B73A-BD6DAC0A7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935130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Chcete odvrátit jeho pád?</a:t>
            </a:r>
          </a:p>
          <a:p>
            <a:r>
              <a:rPr lang="cs-CZ" sz="2400" dirty="0">
                <a:latin typeface="Franklin Gothic Book" panose="020B0503020102020204" pitchFamily="34" charset="0"/>
                <a:hlinkClick r:id="rId3" action="ppaction://hlinksldjump"/>
              </a:rPr>
              <a:t>ANO</a:t>
            </a:r>
            <a:endParaRPr lang="cs-CZ" sz="2400" dirty="0">
              <a:latin typeface="Franklin Gothic Book" panose="020B0503020102020204" pitchFamily="34" charset="0"/>
            </a:endParaRPr>
          </a:p>
          <a:p>
            <a:r>
              <a:rPr lang="cs-CZ" sz="2400" dirty="0">
                <a:latin typeface="Franklin Gothic Book" panose="020B0503020102020204" pitchFamily="34" charset="0"/>
                <a:hlinkClick r:id="rId4" action="ppaction://hlinksldjump"/>
              </a:rPr>
              <a:t>NE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5D873467-B181-49BF-9D69-11455EDB68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1" r="9079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8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6C1FA-FFC1-494D-8E31-8658D22CF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Dinosauři stále vládnou zemi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8E1C5F-C52F-4DFF-A51A-46E4B709A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Savci nedostali ve třetihorách šanci na rozvoj.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Planeta je i nyní plná obřích plazů.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Lidé se velmi pravděpodobně neměli příležitost vyvinout.</a:t>
            </a:r>
          </a:p>
          <a:p>
            <a:pPr marL="0" indent="0">
              <a:buNone/>
            </a:pPr>
            <a:endParaRPr lang="cs-CZ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  <a:hlinkClick r:id="rId2" action="ppaction://hlinksldjump"/>
              </a:rPr>
              <a:t>ZPĚT</a:t>
            </a:r>
            <a:endParaRPr lang="cs-CZ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6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22FFEA-AF49-42A7-825A-46811D81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2"/>
            <a:ext cx="3706762" cy="2023537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VE TŘETIHORÁCH Nastalo období </a:t>
            </a:r>
            <a:br>
              <a:rPr lang="cs-CZ" dirty="0">
                <a:latin typeface="Franklin Gothic Book" panose="020B0503020102020204" pitchFamily="34" charset="0"/>
              </a:rPr>
            </a:br>
            <a:r>
              <a:rPr lang="cs-CZ" dirty="0">
                <a:latin typeface="Franklin Gothic Book" panose="020B0503020102020204" pitchFamily="34" charset="0"/>
              </a:rPr>
              <a:t>savců!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3A5B23-EFC9-498F-B201-21F0E2B52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a ve čtvrtohorách se mohl začít vyvíjet i člověk (před 2,58 mil. lety)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94170DE-46FE-45AB-A60A-D5E24344B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0" r="-2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15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31850" y="2402379"/>
            <a:ext cx="10515600" cy="174548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sz="4000" dirty="0"/>
              <a:t>Země je výjimečná planeta, </a:t>
            </a:r>
            <a:br>
              <a:rPr lang="cs-CZ" sz="4000" dirty="0"/>
            </a:br>
            <a:r>
              <a:rPr lang="cs-CZ" sz="4000" dirty="0"/>
              <a:t>protože zde díky příznivým podmínkám vznikl život.</a:t>
            </a:r>
          </a:p>
        </p:txBody>
      </p:sp>
      <p:sp>
        <p:nvSpPr>
          <p:cNvPr id="5" name="Obdélník 4"/>
          <p:cNvSpPr/>
          <p:nvPr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cs-CZ">
              <a:solidFill>
                <a:prstClr val="white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831850" y="4472247"/>
            <a:ext cx="10515600" cy="1263158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sz="4000" dirty="0"/>
              <a:t>O co musíme pečovat, abychom na Zemi </a:t>
            </a:r>
          </a:p>
          <a:p>
            <a:r>
              <a:rPr lang="cs-CZ" sz="4000" dirty="0"/>
              <a:t>život zachovali ?</a:t>
            </a:r>
          </a:p>
        </p:txBody>
      </p:sp>
    </p:spTree>
    <p:extLst>
      <p:ext uri="{BB962C8B-B14F-4D97-AF65-F5344CB8AC3E}">
        <p14:creationId xmlns:p14="http://schemas.microsoft.com/office/powerpoint/2010/main" val="883776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6567" y="33670"/>
            <a:ext cx="11355573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 obrázků:</a:t>
            </a:r>
          </a:p>
          <a:p>
            <a:r>
              <a:rPr lang="cs-CZ" dirty="0"/>
              <a:t>archiv Muzea Říčany</a:t>
            </a:r>
          </a:p>
          <a:p>
            <a:endParaRPr lang="cs-CZ" dirty="0"/>
          </a:p>
          <a:p>
            <a:r>
              <a:rPr lang="cs-CZ" dirty="0"/>
              <a:t>obrázky u kterých je povoleno opětovné nekomerční šíření:</a:t>
            </a:r>
          </a:p>
          <a:p>
            <a:r>
              <a:rPr lang="cs-CZ" dirty="0">
                <a:hlinkClick r:id="rId2"/>
              </a:rPr>
              <a:t>https://pxhere.com/cs/photo/1359703</a:t>
            </a:r>
            <a:endParaRPr lang="cs-CZ" dirty="0"/>
          </a:p>
          <a:p>
            <a:r>
              <a:rPr lang="cs-CZ" u="sng" dirty="0">
                <a:hlinkClick r:id="rId3"/>
              </a:rPr>
              <a:t>https://www.nasa.gov/images/content/556861main_jupiter-2-lg.jpg</a:t>
            </a:r>
            <a:endParaRPr lang="cs-CZ" dirty="0"/>
          </a:p>
          <a:p>
            <a:r>
              <a:rPr lang="cs-CZ" u="sng" dirty="0">
                <a:hlinkClick r:id="rId4"/>
              </a:rPr>
              <a:t>https://www.jpl.nasa.gov/spaceimages/images/largesize/PIA10118_hires.jpg</a:t>
            </a:r>
            <a:endParaRPr lang="cs-CZ" dirty="0"/>
          </a:p>
          <a:p>
            <a:r>
              <a:rPr lang="cs-CZ" u="sng" dirty="0">
                <a:hlinkClick r:id="rId5"/>
              </a:rPr>
              <a:t>https://www.nasa.gov/images/content/381357main_image_1454_1024-768.jpg</a:t>
            </a:r>
            <a:endParaRPr lang="cs-CZ" dirty="0"/>
          </a:p>
          <a:p>
            <a:r>
              <a:rPr lang="cs-CZ" u="sng" dirty="0">
                <a:hlinkClick r:id="rId6"/>
              </a:rPr>
              <a:t>https://lunarscience.nasa.gov/wp-content/uploads/2013/05/751783main_pia17016-43_946-710.jpg</a:t>
            </a:r>
            <a:endParaRPr lang="cs-CZ" dirty="0"/>
          </a:p>
          <a:p>
            <a:r>
              <a:rPr lang="cs-CZ" u="sng" dirty="0">
                <a:hlinkClick r:id="rId7"/>
              </a:rPr>
              <a:t>https://spaceplace.nasa.gov/comet-ocean/en/</a:t>
            </a:r>
            <a:endParaRPr lang="cs-CZ" dirty="0"/>
          </a:p>
          <a:p>
            <a:r>
              <a:rPr lang="cs-CZ" u="sng" dirty="0">
                <a:hlinkClick r:id="rId8"/>
              </a:rPr>
              <a:t>https://solarsystem.nasa.gov/resources/696/from-a-million-miles-away-moon-crossing-face-of-earth/</a:t>
            </a:r>
            <a:endParaRPr lang="cs-CZ" dirty="0"/>
          </a:p>
          <a:p>
            <a:r>
              <a:rPr lang="cs-CZ" u="sng" dirty="0">
                <a:hlinkClick r:id="rId9"/>
              </a:rPr>
              <a:t>https://solarsystem.nasa.gov/resources/678/our-solar-system-artists-concept/</a:t>
            </a:r>
            <a:endParaRPr lang="cs-CZ" dirty="0"/>
          </a:p>
          <a:p>
            <a:r>
              <a:rPr lang="cs-CZ" u="sng" dirty="0">
                <a:hlinkClick r:id="rId10"/>
              </a:rPr>
              <a:t>https://upload.wikimedia.org/wikipedia/commons/1/1b/Stromatolites_in_Sharkbay.jpg</a:t>
            </a:r>
            <a:endParaRPr lang="cs-CZ" dirty="0"/>
          </a:p>
          <a:p>
            <a:r>
              <a:rPr lang="cs-CZ" u="sng" dirty="0">
                <a:hlinkClick r:id="rId11"/>
              </a:rPr>
              <a:t>https://upload.wikimedia.org/wikipedia/commons/d/d7/Diorama_of_a_Devonian_seafloor_-_corals%2C_fenestrate_bryozoan%2C_trilobite_2_%2844741820465%29.jpg</a:t>
            </a:r>
            <a:endParaRPr lang="cs-CZ" dirty="0"/>
          </a:p>
          <a:p>
            <a:r>
              <a:rPr lang="cs-CZ" u="sng" dirty="0">
                <a:hlinkClick r:id="rId12"/>
              </a:rPr>
              <a:t>https://upload.wikimedia.org/wikipedia/commons/d/d4/Tiktaalik_NT_small.jpg</a:t>
            </a:r>
            <a:endParaRPr lang="cs-CZ" dirty="0"/>
          </a:p>
          <a:p>
            <a:r>
              <a:rPr lang="cs-CZ" u="sng" dirty="0">
                <a:hlinkClick r:id="rId13"/>
              </a:rPr>
              <a:t>https://www.needpix.com/photo/165878/tyrannosaurus-rex-dinosaur-reptile-jurassic-park-jurassic-age-dragon-digital-artwork-computer-graphic-fantasy</a:t>
            </a:r>
            <a:endParaRPr lang="cs-CZ" dirty="0"/>
          </a:p>
          <a:p>
            <a:r>
              <a:rPr lang="cs-CZ" u="sng" dirty="0">
                <a:hlinkClick r:id="rId14"/>
              </a:rPr>
              <a:t>https://www.nasa.gov/images/content/504775main_Massive_Impact-1.jpg</a:t>
            </a:r>
            <a:endParaRPr lang="cs-CZ" dirty="0"/>
          </a:p>
          <a:p>
            <a:r>
              <a:rPr lang="cs-CZ" u="sng" dirty="0">
                <a:hlinkClick r:id="rId15"/>
              </a:rPr>
              <a:t>https://upload.wikimedia.org/wikipedia/commons/5/53/Miocene.jpg</a:t>
            </a:r>
            <a:endParaRPr lang="cs-CZ" u="sng" dirty="0"/>
          </a:p>
          <a:p>
            <a:r>
              <a:rPr lang="cs-CZ" dirty="0">
                <a:hlinkClick r:id="rId16"/>
              </a:rPr>
              <a:t>https://upload.wikimedia.org/wikipedia/commons/3/33/Diorama_of_a_Cincinnatian_seafloor_%28Late_Ordovician%29_%2844702899525%29.jpg </a:t>
            </a:r>
            <a:endParaRPr lang="cs-CZ" dirty="0"/>
          </a:p>
          <a:p>
            <a:r>
              <a:rPr lang="cs-CZ" dirty="0"/>
              <a:t>video:</a:t>
            </a:r>
          </a:p>
          <a:p>
            <a:r>
              <a:rPr lang="cs-CZ" dirty="0">
                <a:hlinkClick r:id="rId17"/>
              </a:rPr>
              <a:t>https://www.youtube.com/watch?v=z8aBZZnv6y8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000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4360" y="2510444"/>
            <a:ext cx="10515600" cy="1970117"/>
          </a:xfrm>
          <a:solidFill>
            <a:schemeClr val="bg2">
              <a:lumMod val="2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cs-CZ" sz="4400" dirty="0"/>
              <a:t>Země je výjimečná planeta, </a:t>
            </a:r>
            <a:br>
              <a:rPr lang="cs-CZ" sz="4400" dirty="0"/>
            </a:br>
            <a:r>
              <a:rPr lang="cs-CZ" sz="4400" dirty="0"/>
              <a:t>protože zde díky příznivým podmínkám vznikl život.</a:t>
            </a:r>
          </a:p>
        </p:txBody>
      </p:sp>
    </p:spTree>
    <p:extLst>
      <p:ext uri="{BB962C8B-B14F-4D97-AF65-F5344CB8AC3E}">
        <p14:creationId xmlns:p14="http://schemas.microsoft.com/office/powerpoint/2010/main" val="202826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F827F8-A174-4CBB-AD49-0ADF10E9A2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Země ve vesmíru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958D99-6390-4572-98DF-7596C0A46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Franklin Gothic Book" panose="020B0503020102020204" pitchFamily="34" charset="0"/>
              </a:rPr>
              <a:t>Jak vznikl život?</a:t>
            </a:r>
          </a:p>
        </p:txBody>
      </p:sp>
    </p:spTree>
    <p:extLst>
      <p:ext uri="{BB962C8B-B14F-4D97-AF65-F5344CB8AC3E}">
        <p14:creationId xmlns:p14="http://schemas.microsoft.com/office/powerpoint/2010/main" val="372133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52868-62A4-465B-9B1A-562413B4D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Franklin Gothic Book" panose="020B0503020102020204" pitchFamily="34" charset="0"/>
              </a:rPr>
              <a:t>Původní mlhovina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B5B59C-DBE6-4A53-B9A2-5B4FA8212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v jejím středu před </a:t>
            </a:r>
            <a:br>
              <a:rPr lang="cs-CZ" sz="2400" dirty="0">
                <a:latin typeface="Franklin Gothic Book" panose="020B0503020102020204" pitchFamily="34" charset="0"/>
              </a:rPr>
            </a:br>
            <a:r>
              <a:rPr lang="cs-CZ" sz="2400" dirty="0">
                <a:latin typeface="Franklin Gothic Book" panose="020B0503020102020204" pitchFamily="34" charset="0"/>
              </a:rPr>
              <a:t>4,5 mld. let vznikla </a:t>
            </a:r>
            <a:br>
              <a:rPr lang="cs-CZ" sz="2400" dirty="0">
                <a:latin typeface="Franklin Gothic Book" panose="020B0503020102020204" pitchFamily="34" charset="0"/>
              </a:rPr>
            </a:br>
            <a:r>
              <a:rPr lang="cs-CZ" sz="2400" dirty="0">
                <a:latin typeface="Franklin Gothic Book" panose="020B0503020102020204" pitchFamily="34" charset="0"/>
              </a:rPr>
              <a:t>naše hvězda – Slunce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39178D47-43B7-4112-BCE0-B048734FC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6" r="8557"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1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E766E-EA4B-4689-8B5D-E848349C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Franklin Gothic Book" panose="020B0503020102020204" pitchFamily="34" charset="0"/>
              </a:rPr>
              <a:t>Postupné tvoření planet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12C2509-059F-4CA9-99DF-6B8D8801C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vznikla i planeta Země (před 4,5 mld. let)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9958BFF8-5182-43A9-BCCF-8171396E0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93"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4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59A96-CDE9-4D0B-93C0-FCC7D012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K zemi se blíží planetka </a:t>
            </a:r>
            <a:r>
              <a:rPr lang="cs-CZ" dirty="0" err="1">
                <a:latin typeface="Franklin Gothic Book" panose="020B0503020102020204" pitchFamily="34" charset="0"/>
              </a:rPr>
              <a:t>Theia</a:t>
            </a:r>
            <a:r>
              <a:rPr lang="cs-CZ" dirty="0">
                <a:latin typeface="Franklin Gothic Book" panose="020B0503020102020204" pitchFamily="34" charset="0"/>
              </a:rPr>
              <a:t> </a:t>
            </a:r>
            <a:br>
              <a:rPr lang="cs-CZ" dirty="0">
                <a:latin typeface="Franklin Gothic Book" panose="020B0503020102020204" pitchFamily="34" charset="0"/>
              </a:rPr>
            </a:br>
            <a:r>
              <a:rPr lang="cs-CZ" dirty="0">
                <a:latin typeface="Franklin Gothic Book" panose="020B0503020102020204" pitchFamily="34" charset="0"/>
              </a:rPr>
              <a:t>a mnoho dalších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524E84-8670-464D-8E7F-3DC43082A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5980" y="2251587"/>
            <a:ext cx="4386020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</a:rPr>
              <a:t>Chcete jejich srážkám zabránit?</a:t>
            </a:r>
          </a:p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  <a:hlinkClick r:id="rId3" action="ppaction://hlinksldjump"/>
              </a:rPr>
              <a:t>ANO</a:t>
            </a:r>
            <a:endParaRPr lang="cs-CZ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Franklin Gothic Book" panose="020B0503020102020204" pitchFamily="34" charset="0"/>
                <a:hlinkClick r:id="rId4" action="ppaction://hlinksldjump"/>
              </a:rPr>
              <a:t>NE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1919DF23-B122-4048-B5DC-33B0BAAB9B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45" r="2348"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2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jana.kreidlova\Desktop\mars-11604_960_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73" y="177657"/>
            <a:ext cx="6151488" cy="622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980174" y="4745330"/>
            <a:ext cx="857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Franklin Gothic Book" panose="020B0503020102020204" pitchFamily="34" charset="0"/>
                <a:hlinkClick r:id="rId3" action="ppaction://hlinksldjump"/>
              </a:rPr>
              <a:t>ZPĚT</a:t>
            </a:r>
            <a:endParaRPr lang="cs-CZ" sz="2400" dirty="0">
              <a:latin typeface="Franklin Gothic Book" panose="020B05030201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DF3E8B-A1E2-41FB-BFA7-B111663E8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Franklin Gothic Book" panose="020B0503020102020204" pitchFamily="34" charset="0"/>
              </a:rPr>
              <a:t>ZAbránili</a:t>
            </a:r>
            <a:r>
              <a:rPr lang="cs-CZ" dirty="0">
                <a:latin typeface="Franklin Gothic Book" panose="020B0503020102020204" pitchFamily="34" charset="0"/>
              </a:rPr>
              <a:t> jste vzniku měsíce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884995-3FC8-4DC5-B29E-4200A51D4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2300537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Franklin Gothic Book" panose="020B0503020102020204" pitchFamily="34" charset="0"/>
              </a:rPr>
              <a:t>Z planety Země je pravděpodobně těleso bez života.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Země nemá ustálená</a:t>
            </a:r>
            <a:r>
              <a:rPr lang="cs-CZ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cs-CZ" sz="2400" dirty="0">
                <a:latin typeface="Franklin Gothic Book" panose="020B0503020102020204" pitchFamily="34" charset="0"/>
              </a:rPr>
              <a:t>podnebná pásma.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Den trvá přibližně šest hodin (Země se točí rychleji). </a:t>
            </a:r>
          </a:p>
          <a:p>
            <a:r>
              <a:rPr lang="cs-CZ" sz="2400" dirty="0">
                <a:latin typeface="Franklin Gothic Book" panose="020B0503020102020204" pitchFamily="34" charset="0"/>
              </a:rPr>
              <a:t>Země nejspíš připomíná planetu Mars.</a:t>
            </a:r>
          </a:p>
        </p:txBody>
      </p:sp>
    </p:spTree>
    <p:extLst>
      <p:ext uri="{BB962C8B-B14F-4D97-AF65-F5344CB8AC3E}">
        <p14:creationId xmlns:p14="http://schemas.microsoft.com/office/powerpoint/2010/main" val="409906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982F7-26EB-428D-8042-DB451BFCD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Takto vznikl měsíc!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0FEA436-C7BD-4EF3-BFFA-822DF0013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6CF78184-E734-47BF-BA80-66174E34B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86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Modrá, teplá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iv Office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HO_19-04-01" id="{96BB1BC9-DE91-4025-BC88-F8D1D1382D9C}" vid="{13E2FE55-8A28-4CAC-8701-34860EF36FAD}"/>
    </a:ext>
  </a:extLst>
</a:theme>
</file>

<file path=ppt/theme/theme3.xml><?xml version="1.0" encoding="utf-8"?>
<a:theme xmlns:a="http://schemas.openxmlformats.org/drawingml/2006/main" name="Šablona_Prezentace_HO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HO_19-04-01" id="{96BB1BC9-DE91-4025-BC88-F8D1D1382D9C}" vid="{13E2FE55-8A28-4CAC-8701-34860EF36FAD}"/>
    </a:ext>
  </a:extLst>
</a:theme>
</file>

<file path=ppt/theme/theme4.xml><?xml version="1.0" encoding="utf-8"?>
<a:theme xmlns:a="http://schemas.openxmlformats.org/drawingml/2006/main" name="1_Šablona_Prezentace_HO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HO_19-04-01" id="{96BB1BC9-DE91-4025-BC88-F8D1D1382D9C}" vid="{13E2FE55-8A28-4CAC-8701-34860EF36F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567</Words>
  <Application>Microsoft Office PowerPoint</Application>
  <PresentationFormat>Širokoúhlá obrazovka</PresentationFormat>
  <Paragraphs>109</Paragraphs>
  <Slides>24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Franklin Gothic Book</vt:lpstr>
      <vt:lpstr>Franklin Gothic Medium</vt:lpstr>
      <vt:lpstr>Nebe</vt:lpstr>
      <vt:lpstr>Motiv Office</vt:lpstr>
      <vt:lpstr>Šablona_Prezentace_HO</vt:lpstr>
      <vt:lpstr>1_Šablona_Prezentace_HO</vt:lpstr>
      <vt:lpstr>Prezentace aplikace PowerPoint</vt:lpstr>
      <vt:lpstr>Objevujeme a prožíváme</vt:lpstr>
      <vt:lpstr>Země je výjimečná planeta,  protože zde díky příznivým podmínkám vznikl život.</vt:lpstr>
      <vt:lpstr>Země ve vesmíru</vt:lpstr>
      <vt:lpstr>Původní mlhovina</vt:lpstr>
      <vt:lpstr>Postupné tvoření planet</vt:lpstr>
      <vt:lpstr>K zemi se blíží planetka Theia  a mnoho dalších</vt:lpstr>
      <vt:lpstr>ZAbránili jste vzniku měsíce </vt:lpstr>
      <vt:lpstr>Takto vznikl měsíc!</vt:lpstr>
      <vt:lpstr>Na zemi míří miliony komet (Před 3,9 mld. let) </vt:lpstr>
      <vt:lpstr>Zabránili jste vzniku života na zemi</vt:lpstr>
      <vt:lpstr>A země má vodu!</vt:lpstr>
      <vt:lpstr>Sluneční soustava</vt:lpstr>
      <vt:lpstr>KYSLÍK V ATMOSFÉŘE</vt:lpstr>
      <vt:lpstr>V PRVOHORNÍM MOŘI TO ŽIJE!</vt:lpstr>
      <vt:lpstr>Může již život vylézt z vody na souš?  (před 540 mil. lety) </vt:lpstr>
      <vt:lpstr>BOhužel</vt:lpstr>
      <vt:lpstr>Máte pravdu, na to musíme počkat dalších přibližně 150 milionů let.</vt:lpstr>
      <vt:lpstr>V druhohorách vládli planetě …</vt:lpstr>
      <vt:lpstr>desetikilometrový asteroid míří na zemi – Před 66 miliony lety</vt:lpstr>
      <vt:lpstr>Dinosauři stále vládnou zemi</vt:lpstr>
      <vt:lpstr>VE TŘETIHORÁCH Nastalo období  savců!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Země ve vesmíru</dc:title>
  <dc:creator>Švandová Jana Ph.D.</dc:creator>
  <cp:lastModifiedBy>Venerová Adéla MgA.</cp:lastModifiedBy>
  <cp:revision>66</cp:revision>
  <dcterms:created xsi:type="dcterms:W3CDTF">2019-03-25T08:32:11Z</dcterms:created>
  <dcterms:modified xsi:type="dcterms:W3CDTF">2019-08-05T07:22:36Z</dcterms:modified>
</cp:coreProperties>
</file>